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70" r:id="rId2"/>
    <p:sldId id="490" r:id="rId3"/>
    <p:sldId id="496" r:id="rId4"/>
    <p:sldId id="492" r:id="rId5"/>
    <p:sldId id="498" r:id="rId6"/>
    <p:sldId id="505" r:id="rId7"/>
    <p:sldId id="500" r:id="rId8"/>
    <p:sldId id="506" r:id="rId9"/>
    <p:sldId id="497" r:id="rId10"/>
    <p:sldId id="503" r:id="rId11"/>
    <p:sldId id="504" r:id="rId12"/>
    <p:sldId id="50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7F107F"/>
    <a:srgbClr val="73FB79"/>
    <a:srgbClr val="941651"/>
    <a:srgbClr val="FF85FF"/>
    <a:srgbClr val="942093"/>
    <a:srgbClr val="941100"/>
    <a:srgbClr val="005493"/>
    <a:srgbClr val="D883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 autoAdjust="0"/>
    <p:restoredTop sz="95374" autoAdjust="0"/>
  </p:normalViewPr>
  <p:slideViewPr>
    <p:cSldViewPr snapToGrid="0" snapToObjects="1">
      <p:cViewPr varScale="1">
        <p:scale>
          <a:sx n="118" d="100"/>
          <a:sy n="118" d="100"/>
        </p:scale>
        <p:origin x="224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C9F3B-FD73-D447-BA30-0B2320FE028F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6FA4C-8F6B-3249-A7EA-51D5650B9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5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21A7-9AEA-F447-AFFB-C250FB569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A7EAB-843E-344C-9D5C-A46528A9C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003EF-BF0F-A04C-A265-71A2EE0F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740B-B332-354D-9138-C29D098DC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7112F-9D4E-2B40-AE26-86F706D3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65120"/>
      </p:ext>
    </p:extLst>
  </p:cSld>
  <p:clrMapOvr>
    <a:masterClrMapping/>
  </p:clrMapOvr>
  <p:transition spd="slow" advTm="1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9278-59B2-FA42-ACBD-6DA636B4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30B95-D8E0-0A44-AD69-B0C104F07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FB141-27DC-3A44-99C9-19A185D8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AEBEE-A8B1-FE42-A2A9-F172625A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4D6DD-E140-3D4F-A93D-23A607F3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9070"/>
      </p:ext>
    </p:extLst>
  </p:cSld>
  <p:clrMapOvr>
    <a:masterClrMapping/>
  </p:clrMapOvr>
  <p:transition spd="slow" advTm="1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6F53B1-FB5D-6647-8C1F-554070E878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55415-0FBC-C348-A351-9EA210C3E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2BC1-F9DC-D945-B71C-075D97DA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72EFB-56B2-D54F-9845-1DA0BDF9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8FAB3-7BB9-334C-8A40-1B5A0A29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8338"/>
      </p:ext>
    </p:extLst>
  </p:cSld>
  <p:clrMapOvr>
    <a:masterClrMapping/>
  </p:clrMapOvr>
  <p:transition spd="slow" advTm="1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E45A-B17A-154B-88FA-555DE7B5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D19D-F285-B647-8087-8FD604AD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27E7F-9B4C-B74F-B500-97F96BCA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35A3-7BE4-154B-AACA-72D477E35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A83AC-A1D4-6D48-99BE-38F6856F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2791"/>
      </p:ext>
    </p:extLst>
  </p:cSld>
  <p:clrMapOvr>
    <a:masterClrMapping/>
  </p:clrMapOvr>
  <p:transition spd="slow" advTm="1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A8B4-1EB2-6648-BFA6-DC0D27E7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42DA0-ECE6-3E4F-93FC-E48325832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F189F-1D2A-CB41-BB39-6CC0FB794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25347-6C0F-7A4D-B37E-0756D720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ED30B-4CC3-4343-BF12-47F7933A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7419"/>
      </p:ext>
    </p:extLst>
  </p:cSld>
  <p:clrMapOvr>
    <a:masterClrMapping/>
  </p:clrMapOvr>
  <p:transition spd="slow" advTm="1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FDB7F-9D3D-E340-ABBA-D50EC0A0F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38B6-7AC8-8B47-9D9F-CE4BA295A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21EAC-F05A-0649-A3AA-CF8722E18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81B9A-4651-8545-BEBB-23E20494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F2369-F7A5-4E4F-B4B5-181B6CE2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1DCBB-CF21-C741-8ECD-1A11B3AC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43938"/>
      </p:ext>
    </p:extLst>
  </p:cSld>
  <p:clrMapOvr>
    <a:masterClrMapping/>
  </p:clrMapOvr>
  <p:transition spd="slow" advTm="1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7C1E-6755-3E40-A298-C022EDB6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3F570-FC4C-E043-B3CC-122DC270D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56C2E-E06A-4440-9B34-0E0317A57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9C04E-B492-1A48-819B-FFDCB534A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1FCD1-EB53-BC4D-BECF-43EB089E4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3D1FF-379C-F649-BC66-F4440173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853D2-104E-A24B-831E-94F0AC8F9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EC7D-EC54-904A-A205-5FD62612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8187"/>
      </p:ext>
    </p:extLst>
  </p:cSld>
  <p:clrMapOvr>
    <a:masterClrMapping/>
  </p:clrMapOvr>
  <p:transition spd="slow" advTm="1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945FE-27B0-7543-8DC7-D253C105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FFD13-544F-A147-AD71-700118E0A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5AB97-FE1A-584A-AD88-2264326B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4EFDE-338E-7440-89CE-CC7C4360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80075"/>
      </p:ext>
    </p:extLst>
  </p:cSld>
  <p:clrMapOvr>
    <a:masterClrMapping/>
  </p:clrMapOvr>
  <p:transition spd="slow" advTm="1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11AB6-810C-DF4E-9859-252A81A1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3E004-74CA-0C45-A9E7-F7849771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3E86F-80F7-534F-91A8-196D5905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1865"/>
      </p:ext>
    </p:extLst>
  </p:cSld>
  <p:clrMapOvr>
    <a:masterClrMapping/>
  </p:clrMapOvr>
  <p:transition spd="slow" advTm="1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DA52-46E7-3042-A4B1-59C5B457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360E0-BACF-E74C-BA06-FCA4C4ABF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362DF-64DD-894D-BEE0-46CE24371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1473A-F3DD-AF47-A06A-F8D28B85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15F7-35A8-6D4E-8284-35F13CC0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2F788-7CC5-5D47-A249-CED18906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00453"/>
      </p:ext>
    </p:extLst>
  </p:cSld>
  <p:clrMapOvr>
    <a:masterClrMapping/>
  </p:clrMapOvr>
  <p:transition spd="slow" advTm="1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5C71-CD19-B945-9471-DFE55A4D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E6181-7471-FA4E-A572-B44E44AA4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61C4B-B4B5-C448-B59B-515ECD6D9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7D156-22EE-3E49-9136-32C17A62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41749-FCCD-F846-88BF-1E8C69E8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8C765-E59C-BE4C-8304-56DD8572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46102"/>
      </p:ext>
    </p:extLst>
  </p:cSld>
  <p:clrMapOvr>
    <a:masterClrMapping/>
  </p:clrMapOvr>
  <p:transition spd="slow" advTm="1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5ACCF-F7B2-BA4C-8167-E1053F82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D8A09-06C4-5745-A045-7EC62F390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E587A-FEDF-FF4D-8629-3256FCE62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69E8-8412-4343-9BF6-5741EEC53D59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2D701-2871-DE44-A72F-4DFA6A3EB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7FA6B-3F47-A44F-BFA0-2A776DE9D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659-FB0B-3947-BEDF-E060510D8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3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A0660-6CF0-014B-ACBD-517C2A57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601F88D-39B1-4740-99DC-398B41A7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680" y="-705089"/>
            <a:ext cx="7000875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BEFC816-4FC9-FA48-89C3-FA01217A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04705" y="2266264"/>
            <a:ext cx="6438900" cy="632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BCBAC-E7EF-9748-A9E0-DFE2ADB8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" y="900716"/>
            <a:ext cx="114681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8BA2F3-8A12-CE48-A336-2A8C6E1B1D40}"/>
              </a:ext>
            </a:extLst>
          </p:cNvPr>
          <p:cNvSpPr/>
          <p:nvPr/>
        </p:nvSpPr>
        <p:spPr>
          <a:xfrm>
            <a:off x="291038" y="1350456"/>
            <a:ext cx="11900961" cy="532390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4D6D5B-EA53-A445-ABDC-8CB53AAE5322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304AF875-DFA5-C242-BF22-9486F543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772FF0A-97D2-414C-B223-16A8B114CF2A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F40EED6-F495-F64D-ADEE-CBA364799189}"/>
              </a:ext>
            </a:extLst>
          </p:cNvPr>
          <p:cNvSpPr txBox="1"/>
          <p:nvPr/>
        </p:nvSpPr>
        <p:spPr>
          <a:xfrm>
            <a:off x="372383" y="1389915"/>
            <a:ext cx="12689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Thurs, 7/25: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10am–1pm	Leadership Mtg / C4C Registration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1pm–7pm 	All Registration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2pm–6pm	Leadership Meeting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(invite only)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6pm–10pm	Champagne 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 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(invite only)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856FF-7F36-4947-9A38-1E735DE974E4}"/>
              </a:ext>
            </a:extLst>
          </p:cNvPr>
          <p:cNvSpPr txBox="1"/>
          <p:nvPr/>
        </p:nvSpPr>
        <p:spPr>
          <a:xfrm>
            <a:off x="372383" y="4258184"/>
            <a:ext cx="116534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Fri, 7/26: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9am–3pm	Workshop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6pm–10pm	Awards Ceremony</a:t>
            </a:r>
          </a:p>
          <a:p>
            <a:pPr marL="4229100" lvl="8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encouraged to come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1B515-A8E2-4948-9583-713CDB99F0A7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 SCHEDULE</a:t>
            </a:r>
          </a:p>
        </p:txBody>
      </p:sp>
    </p:spTree>
    <p:extLst>
      <p:ext uri="{BB962C8B-B14F-4D97-AF65-F5344CB8AC3E}">
        <p14:creationId xmlns:p14="http://schemas.microsoft.com/office/powerpoint/2010/main" val="36230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325413-1DA0-A741-A88E-988CA0BC494C}"/>
              </a:ext>
            </a:extLst>
          </p:cNvPr>
          <p:cNvSpPr/>
          <p:nvPr/>
        </p:nvSpPr>
        <p:spPr>
          <a:xfrm>
            <a:off x="291038" y="1276814"/>
            <a:ext cx="11900961" cy="498394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4D6D5B-EA53-A445-ABDC-8CB53AAE5322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304AF875-DFA5-C242-BF22-9486F543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772FF0A-97D2-414C-B223-16A8B114CF2A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F40EED6-F495-F64D-ADEE-CBA364799189}"/>
              </a:ext>
            </a:extLst>
          </p:cNvPr>
          <p:cNvSpPr txBox="1"/>
          <p:nvPr/>
        </p:nvSpPr>
        <p:spPr>
          <a:xfrm>
            <a:off x="372383" y="1389915"/>
            <a:ext cx="12689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Sat, 7/27: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8am–6pm	General Session 1 &amp; 2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(w/ lunch break)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856FF-7F36-4947-9A38-1E735DE974E4}"/>
              </a:ext>
            </a:extLst>
          </p:cNvPr>
          <p:cNvSpPr txBox="1"/>
          <p:nvPr/>
        </p:nvSpPr>
        <p:spPr>
          <a:xfrm>
            <a:off x="372383" y="2834843"/>
            <a:ext cx="1165343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Sun, 7/28:</a:t>
            </a: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8am–1pm	General Session 3</a:t>
            </a:r>
          </a:p>
          <a:p>
            <a:pPr marL="4229100" lvl="8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/ SMD Parade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(subject to change)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1pm–5pm	CEO Breakouts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(confirm with your CEO) 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10C82-5FB3-D146-842F-FE908877D78F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 SCHEDULE</a:t>
            </a:r>
          </a:p>
        </p:txBody>
      </p:sp>
    </p:spTree>
    <p:extLst>
      <p:ext uri="{BB962C8B-B14F-4D97-AF65-F5344CB8AC3E}">
        <p14:creationId xmlns:p14="http://schemas.microsoft.com/office/powerpoint/2010/main" val="395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A0660-6CF0-014B-ACBD-517C2A57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601F88D-39B1-4740-99DC-398B41A7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6680" y="-705089"/>
            <a:ext cx="7000875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BEFC816-4FC9-FA48-89C3-FA01217A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04705" y="2266264"/>
            <a:ext cx="6438900" cy="63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B78ECF-73AF-DB4B-986E-CD970722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38540">
            <a:off x="1271373" y="3108545"/>
            <a:ext cx="1787771" cy="736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A420C5-0929-8841-90F0-34E00155D34D}"/>
              </a:ext>
            </a:extLst>
          </p:cNvPr>
          <p:cNvSpPr txBox="1"/>
          <p:nvPr/>
        </p:nvSpPr>
        <p:spPr>
          <a:xfrm rot="20538540">
            <a:off x="2385775" y="1195514"/>
            <a:ext cx="11008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ON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32F2F951-FDCD-D54B-9E17-A71CB4288255}"/>
              </a:ext>
            </a:extLst>
          </p:cNvPr>
          <p:cNvSpPr/>
          <p:nvPr/>
        </p:nvSpPr>
        <p:spPr>
          <a:xfrm rot="20548738" flipV="1">
            <a:off x="521874" y="3389609"/>
            <a:ext cx="11591044" cy="301165"/>
          </a:xfrm>
          <a:prstGeom prst="rtTriangle">
            <a:avLst/>
          </a:prstGeom>
          <a:solidFill>
            <a:srgbClr val="942093"/>
          </a:solidFill>
          <a:ln>
            <a:solidFill>
              <a:srgbClr val="942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356094-C23D-C24E-A34B-0ED8EE084751}"/>
              </a:ext>
            </a:extLst>
          </p:cNvPr>
          <p:cNvSpPr txBox="1"/>
          <p:nvPr/>
        </p:nvSpPr>
        <p:spPr>
          <a:xfrm rot="20539497">
            <a:off x="-946451" y="2624359"/>
            <a:ext cx="1380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WORLDSYSTEMBUILDER.COM/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G19</a:t>
            </a:r>
          </a:p>
        </p:txBody>
      </p:sp>
    </p:spTree>
    <p:extLst>
      <p:ext uri="{BB962C8B-B14F-4D97-AF65-F5344CB8AC3E}">
        <p14:creationId xmlns:p14="http://schemas.microsoft.com/office/powerpoint/2010/main" val="1191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73635-329D-4446-A78D-4A893F55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516EDE-EB09-DC43-B6E3-34A57FF58052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CONVENTION 4-DAY FORECAST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15B642-4AD9-C84C-922A-EF8D113F9016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33" name="Content Placeholder 5">
              <a:extLst>
                <a:ext uri="{FF2B5EF4-FFF2-40B4-BE49-F238E27FC236}">
                  <a16:creationId xmlns:a16="http://schemas.microsoft.com/office/drawing/2014/main" id="{D0529D05-AE9F-304B-A56B-31290812B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34" name="Right Triangle 33">
              <a:extLst>
                <a:ext uri="{FF2B5EF4-FFF2-40B4-BE49-F238E27FC236}">
                  <a16:creationId xmlns:a16="http://schemas.microsoft.com/office/drawing/2014/main" id="{DED2E76A-AEC6-4D4A-8431-64FFC46F1981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54B2C51-B4C9-F24F-A587-86095D56DED1}"/>
              </a:ext>
            </a:extLst>
          </p:cNvPr>
          <p:cNvGrpSpPr/>
          <p:nvPr/>
        </p:nvGrpSpPr>
        <p:grpSpPr>
          <a:xfrm>
            <a:off x="392866" y="1073374"/>
            <a:ext cx="3318418" cy="5266466"/>
            <a:chOff x="392866" y="1073374"/>
            <a:chExt cx="3318418" cy="52664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4193A1-0D9E-7040-9D22-EFD80BA05408}"/>
                </a:ext>
              </a:extLst>
            </p:cNvPr>
            <p:cNvSpPr/>
            <p:nvPr/>
          </p:nvSpPr>
          <p:spPr>
            <a:xfrm>
              <a:off x="776380" y="1073374"/>
              <a:ext cx="2480235" cy="5266466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13AB0-5008-B549-B256-37861231A87D}"/>
                </a:ext>
              </a:extLst>
            </p:cNvPr>
            <p:cNvSpPr txBox="1"/>
            <p:nvPr/>
          </p:nvSpPr>
          <p:spPr>
            <a:xfrm>
              <a:off x="392866" y="1333829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THUR 7/25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1884D3-5237-154E-802F-69CAF9447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52" b="91288" l="5313" r="93563">
                          <a14:foregroundMark x1="13438" y1="70162" x2="13438" y2="70162"/>
                          <a14:foregroundMark x1="13688" y1="64148" x2="13688" y2="64148"/>
                          <a14:foregroundMark x1="5313" y1="73477" x2="5313" y2="73477"/>
                          <a14:foregroundMark x1="43438" y1="41789" x2="43438" y2="41789"/>
                          <a14:foregroundMark x1="45063" y1="40478" x2="45063" y2="40478"/>
                          <a14:foregroundMark x1="61563" y1="59136" x2="61563" y2="59136"/>
                          <a14:foregroundMark x1="63188" y1="60139" x2="63188" y2="60139"/>
                          <a14:foregroundMark x1="91125" y1="38242" x2="91125" y2="38242"/>
                          <a14:foregroundMark x1="91125" y1="51041" x2="91125" y2="51041"/>
                          <a14:foregroundMark x1="92500" y1="64688" x2="92500" y2="64688"/>
                          <a14:foregroundMark x1="93563" y1="50578" x2="93563" y2="50578"/>
                          <a14:foregroundMark x1="69313" y1="9792" x2="69313" y2="9792"/>
                          <a14:foregroundMark x1="58313" y1="9329" x2="58313" y2="9329"/>
                          <a14:foregroundMark x1="54188" y1="27140" x2="54188" y2="27140"/>
                          <a14:foregroundMark x1="43000" y1="42020" x2="43000" y2="42020"/>
                          <a14:foregroundMark x1="64813" y1="60139" x2="64813" y2="60139"/>
                          <a14:foregroundMark x1="67688" y1="57826" x2="67688" y2="57826"/>
                          <a14:foregroundMark x1="67688" y1="57826" x2="59500" y2="58597"/>
                          <a14:foregroundMark x1="72750" y1="91288" x2="72750" y2="912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420804" flipH="1">
              <a:off x="1162647" y="4061787"/>
              <a:ext cx="1707700" cy="136375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0B005-8697-4F4F-A3DD-B9CABF2EB9AF}"/>
                </a:ext>
              </a:extLst>
            </p:cNvPr>
            <p:cNvSpPr txBox="1"/>
            <p:nvPr/>
          </p:nvSpPr>
          <p:spPr>
            <a:xfrm>
              <a:off x="464023" y="3149921"/>
              <a:ext cx="3247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Mostly</a:t>
              </a:r>
            </a:p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SUNNY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F2F202-EDB8-E449-95D7-5C8F3D1135FD}"/>
                </a:ext>
              </a:extLst>
            </p:cNvPr>
            <p:cNvSpPr txBox="1"/>
            <p:nvPr/>
          </p:nvSpPr>
          <p:spPr>
            <a:xfrm>
              <a:off x="761258" y="5538022"/>
              <a:ext cx="2439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74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761261-3DBE-7F41-A237-25CF77263F1A}"/>
                </a:ext>
              </a:extLst>
            </p:cNvPr>
            <p:cNvCxnSpPr/>
            <p:nvPr/>
          </p:nvCxnSpPr>
          <p:spPr>
            <a:xfrm>
              <a:off x="924659" y="1918604"/>
              <a:ext cx="218367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22739A-94DF-3C41-8322-6E932D8AB397}"/>
                </a:ext>
              </a:extLst>
            </p:cNvPr>
            <p:cNvSpPr txBox="1"/>
            <p:nvPr/>
          </p:nvSpPr>
          <p:spPr>
            <a:xfrm>
              <a:off x="393856" y="2052469"/>
              <a:ext cx="32472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REGISTRATION</a:t>
              </a:r>
            </a:p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LEADERSHIP MEETING</a:t>
              </a:r>
            </a:p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CHAMPAGNE </a:t>
              </a:r>
              <a:r>
                <a:rPr lang="en-US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CAMPAIGN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5248DB-8BEB-0443-9E0C-81A0E1CABF68}"/>
              </a:ext>
            </a:extLst>
          </p:cNvPr>
          <p:cNvGrpSpPr/>
          <p:nvPr/>
        </p:nvGrpSpPr>
        <p:grpSpPr>
          <a:xfrm>
            <a:off x="3117575" y="1073374"/>
            <a:ext cx="3247823" cy="5266466"/>
            <a:chOff x="3117575" y="1073374"/>
            <a:chExt cx="3247823" cy="5266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D6C20D-5C31-864E-92E2-7F0F8A10A743}"/>
                </a:ext>
              </a:extLst>
            </p:cNvPr>
            <p:cNvSpPr/>
            <p:nvPr/>
          </p:nvSpPr>
          <p:spPr>
            <a:xfrm>
              <a:off x="3501089" y="1073374"/>
              <a:ext cx="2480235" cy="5266466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52BC02-D8FE-C74C-8EFF-3ECB5F9DC872}"/>
                </a:ext>
              </a:extLst>
            </p:cNvPr>
            <p:cNvSpPr txBox="1"/>
            <p:nvPr/>
          </p:nvSpPr>
          <p:spPr>
            <a:xfrm>
              <a:off x="3117575" y="3156683"/>
              <a:ext cx="32472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Morning</a:t>
              </a:r>
            </a:p>
            <a:p>
              <a:pPr algn="ctr">
                <a:buClr>
                  <a:srgbClr val="7030A0"/>
                </a:buClr>
              </a:pP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thunderstorms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F6FF81-2E6A-1B42-B015-C4540547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940" y="4016835"/>
              <a:ext cx="1625600" cy="1625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4A2864-97CF-BF48-917B-B2675E81DBB7}"/>
                </a:ext>
              </a:extLst>
            </p:cNvPr>
            <p:cNvSpPr txBox="1"/>
            <p:nvPr/>
          </p:nvSpPr>
          <p:spPr>
            <a:xfrm>
              <a:off x="3118137" y="1333829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 7/26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4BFCA7-17AE-0049-9982-CA7B5E42DB5A}"/>
                </a:ext>
              </a:extLst>
            </p:cNvPr>
            <p:cNvSpPr txBox="1"/>
            <p:nvPr/>
          </p:nvSpPr>
          <p:spPr>
            <a:xfrm>
              <a:off x="3522387" y="5541586"/>
              <a:ext cx="2439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75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583C293-5DDB-F44E-9126-D7AB8E297661}"/>
                </a:ext>
              </a:extLst>
            </p:cNvPr>
            <p:cNvCxnSpPr/>
            <p:nvPr/>
          </p:nvCxnSpPr>
          <p:spPr>
            <a:xfrm>
              <a:off x="3627219" y="1918604"/>
              <a:ext cx="218367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7E664D-B0C7-4647-A974-64CE913E7BAC}"/>
                </a:ext>
              </a:extLst>
            </p:cNvPr>
            <p:cNvSpPr txBox="1"/>
            <p:nvPr/>
          </p:nvSpPr>
          <p:spPr>
            <a:xfrm>
              <a:off x="3117575" y="2281658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REGISTRATION</a:t>
              </a:r>
            </a:p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WORKSHOP</a:t>
              </a:r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E98174-38F6-8948-8965-5B07F7B02AD2}"/>
              </a:ext>
            </a:extLst>
          </p:cNvPr>
          <p:cNvGrpSpPr/>
          <p:nvPr/>
        </p:nvGrpSpPr>
        <p:grpSpPr>
          <a:xfrm>
            <a:off x="5825479" y="1073374"/>
            <a:ext cx="3282557" cy="5266466"/>
            <a:chOff x="5825479" y="1073374"/>
            <a:chExt cx="3282557" cy="52664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71AF01-FF2B-884E-8C6A-81D9E060A436}"/>
                </a:ext>
              </a:extLst>
            </p:cNvPr>
            <p:cNvSpPr/>
            <p:nvPr/>
          </p:nvSpPr>
          <p:spPr>
            <a:xfrm>
              <a:off x="6225798" y="1073374"/>
              <a:ext cx="2480235" cy="5266466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59EDDE-3DBB-B245-AF33-AAE513020C78}"/>
                </a:ext>
              </a:extLst>
            </p:cNvPr>
            <p:cNvSpPr txBox="1"/>
            <p:nvPr/>
          </p:nvSpPr>
          <p:spPr>
            <a:xfrm>
              <a:off x="5825479" y="1333829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 7/27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A6FBAE-0DFA-9346-861D-9156647DDF97}"/>
                </a:ext>
              </a:extLst>
            </p:cNvPr>
            <p:cNvSpPr txBox="1"/>
            <p:nvPr/>
          </p:nvSpPr>
          <p:spPr>
            <a:xfrm>
              <a:off x="6229728" y="5532991"/>
              <a:ext cx="2439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77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6A918D-432E-AD48-B93B-AB50689D2398}"/>
                </a:ext>
              </a:extLst>
            </p:cNvPr>
            <p:cNvSpPr txBox="1"/>
            <p:nvPr/>
          </p:nvSpPr>
          <p:spPr>
            <a:xfrm>
              <a:off x="5860775" y="3144890"/>
              <a:ext cx="32472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Possible</a:t>
              </a:r>
            </a:p>
            <a:p>
              <a:pPr algn="ctr">
                <a:buClr>
                  <a:srgbClr val="7030A0"/>
                </a:buClr>
              </a:pP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thunderstorms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61099D2-9961-8A45-99F5-FF2437ADC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2140" y="4005042"/>
              <a:ext cx="1625600" cy="1625600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42E134-89DA-E14D-B7D2-EB9C8F33B8F3}"/>
                </a:ext>
              </a:extLst>
            </p:cNvPr>
            <p:cNvCxnSpPr/>
            <p:nvPr/>
          </p:nvCxnSpPr>
          <p:spPr>
            <a:xfrm>
              <a:off x="6350099" y="1918604"/>
              <a:ext cx="218367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2ACC98-C865-7C44-BC87-70771DB00F02}"/>
                </a:ext>
              </a:extLst>
            </p:cNvPr>
            <p:cNvSpPr txBox="1"/>
            <p:nvPr/>
          </p:nvSpPr>
          <p:spPr>
            <a:xfrm>
              <a:off x="5860775" y="2289389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</a:t>
              </a:r>
            </a:p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SESSION 1 &amp; 2</a:t>
              </a:r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EED149-A996-934B-B6CC-DB775E82A133}"/>
              </a:ext>
            </a:extLst>
          </p:cNvPr>
          <p:cNvGrpSpPr/>
          <p:nvPr/>
        </p:nvGrpSpPr>
        <p:grpSpPr>
          <a:xfrm>
            <a:off x="8568679" y="1073374"/>
            <a:ext cx="3264628" cy="5266466"/>
            <a:chOff x="8568679" y="1073374"/>
            <a:chExt cx="3264628" cy="52664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A395E1-F32C-4845-88B3-C57780445422}"/>
                </a:ext>
              </a:extLst>
            </p:cNvPr>
            <p:cNvSpPr/>
            <p:nvPr/>
          </p:nvSpPr>
          <p:spPr>
            <a:xfrm>
              <a:off x="8950507" y="1073374"/>
              <a:ext cx="2480235" cy="5266466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468338-E066-5B4C-B7FB-0B2ADB0A96B7}"/>
                </a:ext>
              </a:extLst>
            </p:cNvPr>
            <p:cNvSpPr txBox="1"/>
            <p:nvPr/>
          </p:nvSpPr>
          <p:spPr>
            <a:xfrm>
              <a:off x="8568679" y="1333829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 7/28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643BDA-E7C6-2A49-8521-9544B4446249}"/>
                </a:ext>
              </a:extLst>
            </p:cNvPr>
            <p:cNvSpPr txBox="1"/>
            <p:nvPr/>
          </p:nvSpPr>
          <p:spPr>
            <a:xfrm>
              <a:off x="8972928" y="5532991"/>
              <a:ext cx="2439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77</a:t>
              </a:r>
              <a:r>
                <a:rPr lang="en-US" sz="3200" i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38C2C2-7811-F141-AB0B-8D8973D479A3}"/>
                </a:ext>
              </a:extLst>
            </p:cNvPr>
            <p:cNvSpPr txBox="1"/>
            <p:nvPr/>
          </p:nvSpPr>
          <p:spPr>
            <a:xfrm>
              <a:off x="8586046" y="3148088"/>
              <a:ext cx="32472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32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Possible</a:t>
              </a:r>
            </a:p>
            <a:p>
              <a:pPr algn="ctr">
                <a:buClr>
                  <a:srgbClr val="7030A0"/>
                </a:buClr>
              </a:pPr>
              <a:r>
                <a:rPr lang="en-US" sz="28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thunderstorms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7E149F-AAA3-E440-BC00-12DB4D902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7411" y="4008240"/>
              <a:ext cx="1625600" cy="1625600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91DE5F-C817-B148-AB61-2291A3FB6E74}"/>
                </a:ext>
              </a:extLst>
            </p:cNvPr>
            <p:cNvCxnSpPr/>
            <p:nvPr/>
          </p:nvCxnSpPr>
          <p:spPr>
            <a:xfrm>
              <a:off x="9093299" y="1918604"/>
              <a:ext cx="218367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E847D4D-8933-414A-AFD9-517F14317129}"/>
                </a:ext>
              </a:extLst>
            </p:cNvPr>
            <p:cNvSpPr txBox="1"/>
            <p:nvPr/>
          </p:nvSpPr>
          <p:spPr>
            <a:xfrm>
              <a:off x="8586046" y="2291458"/>
              <a:ext cx="3247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 SESSION 3</a:t>
              </a:r>
            </a:p>
            <a:p>
              <a:pPr algn="ctr">
                <a:buClr>
                  <a:srgbClr val="7030A0"/>
                </a:buClr>
              </a:pP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CEO BREAKOUTS</a:t>
              </a:r>
              <a:endPara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0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C564D-BF71-AA48-99F1-43A56F3B7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/>
          <a:stretch/>
        </p:blipFill>
        <p:spPr>
          <a:xfrm>
            <a:off x="4056993" y="146184"/>
            <a:ext cx="7825135" cy="62343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17D7DA-6ADB-3D42-8FB8-6D2CF68E0746}"/>
              </a:ext>
            </a:extLst>
          </p:cNvPr>
          <p:cNvSpPr/>
          <p:nvPr/>
        </p:nvSpPr>
        <p:spPr>
          <a:xfrm>
            <a:off x="662151" y="146185"/>
            <a:ext cx="3394842" cy="62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8D7496-E2AF-9F44-A935-1F609CD71E01}"/>
              </a:ext>
            </a:extLst>
          </p:cNvPr>
          <p:cNvGrpSpPr/>
          <p:nvPr/>
        </p:nvGrpSpPr>
        <p:grpSpPr>
          <a:xfrm>
            <a:off x="1880719" y="847050"/>
            <a:ext cx="1986456" cy="1597750"/>
            <a:chOff x="1839312" y="1542375"/>
            <a:chExt cx="1566041" cy="8750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E6B86D-9654-7247-A153-4CE7038F214C}"/>
                </a:ext>
              </a:extLst>
            </p:cNvPr>
            <p:cNvSpPr/>
            <p:nvPr/>
          </p:nvSpPr>
          <p:spPr>
            <a:xfrm>
              <a:off x="2490953" y="1542375"/>
              <a:ext cx="914400" cy="8750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992A0F1-7096-7647-9466-D70ACFD6AA73}"/>
                </a:ext>
              </a:extLst>
            </p:cNvPr>
            <p:cNvSpPr/>
            <p:nvPr/>
          </p:nvSpPr>
          <p:spPr>
            <a:xfrm flipH="1">
              <a:off x="1839312" y="1542375"/>
              <a:ext cx="651639" cy="875004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7F7070-B05B-9E44-86E6-AB78AC42F63C}"/>
              </a:ext>
            </a:extLst>
          </p:cNvPr>
          <p:cNvGrpSpPr/>
          <p:nvPr/>
        </p:nvGrpSpPr>
        <p:grpSpPr>
          <a:xfrm flipV="1">
            <a:off x="2132965" y="4214563"/>
            <a:ext cx="1734209" cy="1424960"/>
            <a:chOff x="1839312" y="1542375"/>
            <a:chExt cx="1566041" cy="17500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729D15-6025-7449-A97F-38CF00B5B7AB}"/>
                </a:ext>
              </a:extLst>
            </p:cNvPr>
            <p:cNvSpPr/>
            <p:nvPr/>
          </p:nvSpPr>
          <p:spPr>
            <a:xfrm>
              <a:off x="2490953" y="1542375"/>
              <a:ext cx="914400" cy="8750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AE3B231D-208B-334E-B33E-DA6ED107BA48}"/>
                </a:ext>
              </a:extLst>
            </p:cNvPr>
            <p:cNvSpPr/>
            <p:nvPr/>
          </p:nvSpPr>
          <p:spPr>
            <a:xfrm flipH="1">
              <a:off x="1839312" y="1542375"/>
              <a:ext cx="651639" cy="875004"/>
            </a:xfrm>
            <a:prstGeom prst="rt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FEE4D4-B293-9540-920F-B6DB409139DC}"/>
                </a:ext>
              </a:extLst>
            </p:cNvPr>
            <p:cNvSpPr/>
            <p:nvPr/>
          </p:nvSpPr>
          <p:spPr>
            <a:xfrm>
              <a:off x="1839312" y="2417379"/>
              <a:ext cx="1566041" cy="8750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86EA9D2-44FA-2743-A7E1-EF619969F59A}"/>
              </a:ext>
            </a:extLst>
          </p:cNvPr>
          <p:cNvSpPr txBox="1"/>
          <p:nvPr/>
        </p:nvSpPr>
        <p:spPr>
          <a:xfrm rot="5400000">
            <a:off x="990977" y="3124842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OLIVE STREET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93B939-2781-3842-9E9D-2563A2F0364B}"/>
              </a:ext>
            </a:extLst>
          </p:cNvPr>
          <p:cNvSpPr/>
          <p:nvPr/>
        </p:nvSpPr>
        <p:spPr>
          <a:xfrm>
            <a:off x="1853362" y="2530806"/>
            <a:ext cx="2013812" cy="159775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REGISTRATION</a:t>
            </a:r>
          </a:p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VICTORY PARK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1C6B15-159D-A848-A442-9D409015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39" y="5749760"/>
            <a:ext cx="4005936" cy="9620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96FF2DF-6850-F748-9FB7-68582D6254CF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33" name="Content Placeholder 5">
              <a:extLst>
                <a:ext uri="{FF2B5EF4-FFF2-40B4-BE49-F238E27FC236}">
                  <a16:creationId xmlns:a16="http://schemas.microsoft.com/office/drawing/2014/main" id="{EA7632CF-B339-024A-924A-4E3B1F96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2" name="Right Triangle 1">
              <a:extLst>
                <a:ext uri="{FF2B5EF4-FFF2-40B4-BE49-F238E27FC236}">
                  <a16:creationId xmlns:a16="http://schemas.microsoft.com/office/drawing/2014/main" id="{3F1BBFF1-862D-FF42-BA4E-8325DC69AE87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7D2A76-9CE5-3246-BE94-3A64C60E2637}"/>
              </a:ext>
            </a:extLst>
          </p:cNvPr>
          <p:cNvGrpSpPr/>
          <p:nvPr/>
        </p:nvGrpSpPr>
        <p:grpSpPr>
          <a:xfrm>
            <a:off x="1815384" y="2602198"/>
            <a:ext cx="2061072" cy="1513151"/>
            <a:chOff x="3445934" y="-846667"/>
            <a:chExt cx="1016000" cy="52224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4FE2B1-B454-D94A-9AF3-D1EA48E3E4C4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09ED51-94D7-7B49-819C-8AA88872901F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467E1F-2FB0-654C-9AEE-7280ADBDA8CF}"/>
              </a:ext>
            </a:extLst>
          </p:cNvPr>
          <p:cNvGrpSpPr/>
          <p:nvPr/>
        </p:nvGrpSpPr>
        <p:grpSpPr>
          <a:xfrm>
            <a:off x="6096000" y="1189270"/>
            <a:ext cx="3226130" cy="689154"/>
            <a:chOff x="3445934" y="-846667"/>
            <a:chExt cx="1016000" cy="52224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11DADE-3B6C-2B45-964F-AED84C2227CD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CA2D566-DA39-C64C-9C9F-F12269A7E904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AC17EF-8C35-1944-B6E0-06FDF1395A67}"/>
              </a:ext>
            </a:extLst>
          </p:cNvPr>
          <p:cNvGrpSpPr/>
          <p:nvPr/>
        </p:nvGrpSpPr>
        <p:grpSpPr>
          <a:xfrm>
            <a:off x="6111288" y="4749888"/>
            <a:ext cx="3226130" cy="689154"/>
            <a:chOff x="3445934" y="-846667"/>
            <a:chExt cx="1016000" cy="52224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D90C77-8003-4B4C-990A-DBDDA96D67D4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02DE7FF-0E4E-2941-8048-652A3FA4A62E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ECFAE2-8E5F-7447-AE98-D6B2B5A7C1D3}"/>
              </a:ext>
            </a:extLst>
          </p:cNvPr>
          <p:cNvGrpSpPr/>
          <p:nvPr/>
        </p:nvGrpSpPr>
        <p:grpSpPr>
          <a:xfrm rot="5400000">
            <a:off x="9099235" y="2953490"/>
            <a:ext cx="2112419" cy="689154"/>
            <a:chOff x="3445934" y="-846667"/>
            <a:chExt cx="1016000" cy="52224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28564C-9683-DB42-8434-D5EFDF638B67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AD4810B-499C-7846-BDFE-F7129D285A66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B048E8-3C7D-A34D-A655-69C5FB499CFB}"/>
              </a:ext>
            </a:extLst>
          </p:cNvPr>
          <p:cNvGrpSpPr/>
          <p:nvPr/>
        </p:nvGrpSpPr>
        <p:grpSpPr>
          <a:xfrm rot="5400000">
            <a:off x="4102147" y="3025604"/>
            <a:ext cx="2112419" cy="689154"/>
            <a:chOff x="3445934" y="-846667"/>
            <a:chExt cx="1016000" cy="5222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35E0C7D-6FC6-654B-B98F-0784C56B6CA7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6E21FC4-6DBE-F54D-8270-42E7A94D379E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34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780AEA0-EF99-F948-92B2-D51368B8E6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9E9AF998-BA05-6947-B17F-3D7D0FBC4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2774" y="5914816"/>
            <a:ext cx="3913786" cy="391378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B16E83B-55F4-4F40-84B9-894895E80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5316" y="6925969"/>
            <a:ext cx="4089723" cy="40897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E3D4F2-6FB4-5A4B-AD28-E7C43375372F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11E4B63C-8894-EA4B-94C2-37128E6A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BB735359-781D-644B-AB55-B991013F1FC3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EBB1BB4-EE73-774D-B3CD-D05A66EBDBB8}"/>
              </a:ext>
            </a:extLst>
          </p:cNvPr>
          <p:cNvSpPr txBox="1"/>
          <p:nvPr/>
        </p:nvSpPr>
        <p:spPr>
          <a:xfrm>
            <a:off x="596752" y="1128410"/>
            <a:ext cx="11595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Airlines Center (AAC) Security Guidelines</a:t>
            </a: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Guests are asked to cooperate with security personnel to ensure everyone's safety.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F1707B-1308-DF48-A7B4-DEBEAB2A895E}"/>
              </a:ext>
            </a:extLst>
          </p:cNvPr>
          <p:cNvSpPr/>
          <p:nvPr/>
        </p:nvSpPr>
        <p:spPr>
          <a:xfrm>
            <a:off x="623552" y="824116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LUGGAGE DROP:  We recommend you drop off your luggage in your hotel room before going to the meeting. If you must bring your luggage to the American Airlines Center, there will be a complimentary Luggage Drop available at the South Entrance.  Any luggage left is at your own risk.  WSB does not assume any liability for lost/stolen luggage.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F31A3-9758-EB41-B2C2-A1B0CE2FFDB3}"/>
              </a:ext>
            </a:extLst>
          </p:cNvPr>
          <p:cNvSpPr txBox="1"/>
          <p:nvPr/>
        </p:nvSpPr>
        <p:spPr>
          <a:xfrm>
            <a:off x="1247105" y="2103072"/>
            <a:ext cx="10944895" cy="4359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Food or beverage, including snacks of any kind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Refillable Bottles  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Backpacks/Bags larger than 14" x 14" x 6"  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Weapons of any kind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Professional camera equipment or photography lenses over 6" in length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Noisemakers (cowbells, whistles, horns) </a:t>
            </a:r>
          </a:p>
          <a:p>
            <a:pPr marL="457200" indent="-457200">
              <a:lnSpc>
                <a:spcPts val="424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Laser Pointers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DA33E8-9748-5C48-9E54-164FB4DB1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823934"/>
              </p:ext>
            </p:extLst>
          </p:nvPr>
        </p:nvGraphicFramePr>
        <p:xfrm>
          <a:off x="7186626" y="7337258"/>
          <a:ext cx="5005374" cy="4623600"/>
        </p:xfrm>
        <a:graphic>
          <a:graphicData uri="http://schemas.openxmlformats.org/drawingml/2006/table">
            <a:tbl>
              <a:tblPr/>
              <a:tblGrid>
                <a:gridCol w="1668458">
                  <a:extLst>
                    <a:ext uri="{9D8B030D-6E8A-4147-A177-3AD203B41FA5}">
                      <a16:colId xmlns:a16="http://schemas.microsoft.com/office/drawing/2014/main" val="140339820"/>
                    </a:ext>
                  </a:extLst>
                </a:gridCol>
                <a:gridCol w="1668458">
                  <a:extLst>
                    <a:ext uri="{9D8B030D-6E8A-4147-A177-3AD203B41FA5}">
                      <a16:colId xmlns:a16="http://schemas.microsoft.com/office/drawing/2014/main" val="2699366955"/>
                    </a:ext>
                  </a:extLst>
                </a:gridCol>
                <a:gridCol w="1668458">
                  <a:extLst>
                    <a:ext uri="{9D8B030D-6E8A-4147-A177-3AD203B41FA5}">
                      <a16:colId xmlns:a16="http://schemas.microsoft.com/office/drawing/2014/main" val="4261751122"/>
                    </a:ext>
                  </a:extLst>
                </a:gridCol>
              </a:tblGrid>
              <a:tr h="173520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wCenMT-CondensedBold"/>
                        </a:rPr>
                        <a:t>Allowed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wCenMT-CondensedBold"/>
                        </a:rPr>
                        <a:t>Not Allowed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wCenMT-CondensedBold"/>
                        </a:rPr>
                        <a:t>ITEM</a:t>
                      </a:r>
                      <a:r>
                        <a:rPr lang="en-US" sz="1100">
                          <a:solidFill>
                            <a:srgbClr val="FFFFFF"/>
                          </a:solidFill>
                          <a:effectLst/>
                          <a:latin typeface="ARCENA"/>
                        </a:rPr>
                        <a:t>s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096235"/>
                  </a:ext>
                </a:extLst>
              </a:tr>
              <a:tr h="240258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Professional Cameras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519034"/>
                  </a:ext>
                </a:extLst>
              </a:tr>
              <a:tr h="240258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X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Small Cameras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997910"/>
                  </a:ext>
                </a:extLst>
              </a:tr>
              <a:tr h="240258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Audio/Video Recording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3882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Flowers/Gifts (send to Guest Relations) (unwrapped)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93666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Food/Beverage (seek supervisor for inquiries)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79712"/>
                  </a:ext>
                </a:extLst>
              </a:tr>
              <a:tr h="440473"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X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Flags/Posters(no profanity, as big as 1 person can hold, no</a:t>
                      </a:r>
                      <a:b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</a:b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sticks)</a:t>
                      </a:r>
                      <a:endParaRPr lang="en-US" sz="16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509930"/>
                  </a:ext>
                </a:extLst>
              </a:tr>
              <a:tr h="240258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Banners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406509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E Cigarettes (guests may bring them in, no vaping)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10227"/>
                  </a:ext>
                </a:extLst>
              </a:tr>
              <a:tr h="480516">
                <a:tc>
                  <a:txBody>
                    <a:bodyPr/>
                    <a:lstStyle/>
                    <a:p>
                      <a:br>
                        <a:rPr lang="en-US" sz="1600">
                          <a:effectLst/>
                          <a:latin typeface="Roboto"/>
                        </a:rPr>
                      </a:b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18080"/>
                  </a:ext>
                </a:extLst>
              </a:tr>
              <a:tr h="240258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Selfie Sticks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117952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Noise Makers (cowbells, whistles, horns)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6755"/>
                  </a:ext>
                </a:extLst>
              </a:tr>
              <a:tr h="293649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Backpacks (smaller than 14” x 14” are acceptable)</a:t>
                      </a:r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191784"/>
                  </a:ext>
                </a:extLst>
              </a:tr>
              <a:tr h="587297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Roboto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Umbrellas (Umbrellas 12” or smaller when collapsed are</a:t>
                      </a:r>
                      <a:b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</a:b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acceptable, No POINTED umbrellas regardless of length)</a:t>
                      </a:r>
                      <a:endParaRPr lang="en-US" sz="16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01513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E5B3153-FCBB-9245-8350-95B18D53FD3B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GUIDELINES</a:t>
            </a:r>
          </a:p>
        </p:txBody>
      </p:sp>
    </p:spTree>
    <p:extLst>
      <p:ext uri="{BB962C8B-B14F-4D97-AF65-F5344CB8AC3E}">
        <p14:creationId xmlns:p14="http://schemas.microsoft.com/office/powerpoint/2010/main" val="21381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0A8E9C9-5EC7-6D4E-970C-493660C93098}"/>
              </a:ext>
            </a:extLst>
          </p:cNvPr>
          <p:cNvSpPr txBox="1"/>
          <p:nvPr/>
        </p:nvSpPr>
        <p:spPr>
          <a:xfrm>
            <a:off x="372383" y="1213870"/>
            <a:ext cx="982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VIDEO RECORDING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A6704D-93C1-894B-A87D-9A5944E3C950}"/>
              </a:ext>
            </a:extLst>
          </p:cNvPr>
          <p:cNvSpPr txBox="1"/>
          <p:nvPr/>
        </p:nvSpPr>
        <p:spPr>
          <a:xfrm>
            <a:off x="372382" y="2145329"/>
            <a:ext cx="982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&amp; LIVE STREAMING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939693-D518-3F42-AF9B-C6822EC74368}"/>
              </a:ext>
            </a:extLst>
          </p:cNvPr>
          <p:cNvSpPr txBox="1"/>
          <p:nvPr/>
        </p:nvSpPr>
        <p:spPr>
          <a:xfrm>
            <a:off x="372382" y="3099578"/>
            <a:ext cx="1080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7200" b="1" u="sng" spc="-1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PROHIBITED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FB1B97D-9FA7-1C47-816E-6C5AEC9D0999}"/>
              </a:ext>
            </a:extLst>
          </p:cNvPr>
          <p:cNvSpPr txBox="1"/>
          <p:nvPr/>
        </p:nvSpPr>
        <p:spPr>
          <a:xfrm>
            <a:off x="372381" y="4147636"/>
            <a:ext cx="1080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64C409-CAB3-9642-83AC-9EAFCB9C8BB5}"/>
              </a:ext>
            </a:extLst>
          </p:cNvPr>
          <p:cNvGrpSpPr/>
          <p:nvPr/>
        </p:nvGrpSpPr>
        <p:grpSpPr>
          <a:xfrm>
            <a:off x="7928098" y="2652087"/>
            <a:ext cx="4089723" cy="4466525"/>
            <a:chOff x="8208317" y="2512424"/>
            <a:chExt cx="4089723" cy="4466525"/>
          </a:xfrm>
        </p:grpSpPr>
        <p:pic>
          <p:nvPicPr>
            <p:cNvPr id="47" name="Picture 46" descr="A close up of a logo&#10;&#10;Description automatically generated">
              <a:extLst>
                <a:ext uri="{FF2B5EF4-FFF2-40B4-BE49-F238E27FC236}">
                  <a16:creationId xmlns:a16="http://schemas.microsoft.com/office/drawing/2014/main" id="{9E9AF998-BA05-6947-B17F-3D7D0FBC4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8214" y="3065163"/>
              <a:ext cx="3913786" cy="391378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B16E83B-55F4-4F40-84B9-894895E80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8317" y="2512424"/>
              <a:ext cx="4089723" cy="408972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4D6D5B-EA53-A445-ABDC-8CB53AAE5322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304AF875-DFA5-C242-BF22-9486F543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772FF0A-97D2-414C-B223-16A8B114CF2A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5A13D4-33D9-A547-A2E3-0AC91C428EDF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GUIDELINES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F5CFB6-686F-7B45-AC56-C18A29A763B0}"/>
              </a:ext>
            </a:extLst>
          </p:cNvPr>
          <p:cNvSpPr txBox="1"/>
          <p:nvPr/>
        </p:nvSpPr>
        <p:spPr>
          <a:xfrm>
            <a:off x="372381" y="5017791"/>
            <a:ext cx="1080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-150" dirty="0">
                <a:latin typeface="Arial" panose="020B0604020202020204" pitchFamily="34" charset="0"/>
                <a:cs typeface="Arial" panose="020B0604020202020204" pitchFamily="34" charset="0"/>
              </a:rPr>
              <a:t>CONVENTION</a:t>
            </a:r>
          </a:p>
        </p:txBody>
      </p:sp>
    </p:spTree>
    <p:extLst>
      <p:ext uri="{BB962C8B-B14F-4D97-AF65-F5344CB8AC3E}">
        <p14:creationId xmlns:p14="http://schemas.microsoft.com/office/powerpoint/2010/main" val="41259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AF3C6C4-74C9-224A-B60A-95055482C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82772"/>
              </p:ext>
            </p:extLst>
          </p:nvPr>
        </p:nvGraphicFramePr>
        <p:xfrm>
          <a:off x="297952" y="230643"/>
          <a:ext cx="11596095" cy="5773158"/>
        </p:xfrm>
        <a:graphic>
          <a:graphicData uri="http://schemas.openxmlformats.org/drawingml/2006/table">
            <a:tbl>
              <a:tblPr/>
              <a:tblGrid>
                <a:gridCol w="1436096">
                  <a:extLst>
                    <a:ext uri="{9D8B030D-6E8A-4147-A177-3AD203B41FA5}">
                      <a16:colId xmlns:a16="http://schemas.microsoft.com/office/drawing/2014/main" val="140339820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699366955"/>
                    </a:ext>
                  </a:extLst>
                </a:gridCol>
                <a:gridCol w="8392159">
                  <a:extLst>
                    <a:ext uri="{9D8B030D-6E8A-4147-A177-3AD203B41FA5}">
                      <a16:colId xmlns:a16="http://schemas.microsoft.com/office/drawing/2014/main" val="4261751122"/>
                    </a:ext>
                  </a:extLst>
                </a:gridCol>
              </a:tblGrid>
              <a:tr h="19840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Allowed</a:t>
                      </a:r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wCenMT-CondensedBold"/>
                        </a:rPr>
                        <a:t>ITEMS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096235"/>
                  </a:ext>
                </a:extLst>
              </a:tr>
              <a:tr h="278812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Professional Cameras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519034"/>
                  </a:ext>
                </a:extLst>
              </a:tr>
              <a:tr h="278812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Small Cameras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997910"/>
                  </a:ext>
                </a:extLst>
              </a:tr>
              <a:tr h="278812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Audio/Video Recording</a:t>
                      </a:r>
                      <a:endParaRPr lang="en-US" sz="240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3882"/>
                  </a:ext>
                </a:extLst>
              </a:tr>
              <a:tr h="3357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Flowers/Gifts (send to Guest Relations) (unwrapped)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193666"/>
                  </a:ext>
                </a:extLst>
              </a:tr>
              <a:tr h="335764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Food/Beverage (seek supervisor for inquiries)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79712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Flags/Posters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(no profanity, as big as 1 person can hold, no sticks)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509930"/>
                  </a:ext>
                </a:extLst>
              </a:tr>
              <a:tr h="278812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Banners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406509"/>
                  </a:ext>
                </a:extLst>
              </a:tr>
              <a:tr h="33576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E Cigarettes (guests may bring them in, no vaping)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10227"/>
                  </a:ext>
                </a:extLst>
              </a:tr>
              <a:tr h="557624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Selfie Sticks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18080"/>
                  </a:ext>
                </a:extLst>
              </a:tr>
              <a:tr h="557624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Noise Makers (cowbells, whistles, horns)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009349"/>
                  </a:ext>
                </a:extLst>
              </a:tr>
              <a:tr h="557624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Backpacks (smaller than 14” x 14” are acceptable)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833542"/>
                  </a:ext>
                </a:extLst>
              </a:tr>
              <a:tr h="557624"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Umbrellas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wCenMT-Condensed"/>
                        </a:rPr>
                        <a:t>(Umbrellas 12” or smaller when collapsed are acceptable, No POINTED umbrellas regardless of length)</a:t>
                      </a:r>
                      <a:endParaRPr lang="en-US" sz="2400" dirty="0">
                        <a:effectLst/>
                        <a:latin typeface="Roboto"/>
                      </a:endParaRPr>
                    </a:p>
                  </a:txBody>
                  <a:tcPr marL="60064" marR="600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38263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456C091-69D6-8943-8014-02B822F839CC}"/>
              </a:ext>
            </a:extLst>
          </p:cNvPr>
          <p:cNvSpPr/>
          <p:nvPr/>
        </p:nvSpPr>
        <p:spPr>
          <a:xfrm>
            <a:off x="297952" y="6158211"/>
            <a:ext cx="7433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GUIDE ON G19 WEBPAGE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2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1264DB-0819-F04C-8E23-8E08330327DE}"/>
              </a:ext>
            </a:extLst>
          </p:cNvPr>
          <p:cNvGrpSpPr/>
          <p:nvPr/>
        </p:nvGrpSpPr>
        <p:grpSpPr>
          <a:xfrm rot="16200000">
            <a:off x="-1276596" y="2254452"/>
            <a:ext cx="6322636" cy="3513137"/>
            <a:chOff x="662151" y="146184"/>
            <a:chExt cx="11219977" cy="62343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C958E-533B-A24E-9EC8-2857A9BF3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98"/>
            <a:stretch/>
          </p:blipFill>
          <p:spPr>
            <a:xfrm>
              <a:off x="4056993" y="146184"/>
              <a:ext cx="7825135" cy="623431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D5FF7C-799A-144D-AB37-43230322D318}"/>
                </a:ext>
              </a:extLst>
            </p:cNvPr>
            <p:cNvSpPr/>
            <p:nvPr/>
          </p:nvSpPr>
          <p:spPr>
            <a:xfrm>
              <a:off x="662151" y="146185"/>
              <a:ext cx="3394842" cy="6234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2B01C9-462F-B94E-91E3-1DF9518CBCEE}"/>
                </a:ext>
              </a:extLst>
            </p:cNvPr>
            <p:cNvGrpSpPr/>
            <p:nvPr/>
          </p:nvGrpSpPr>
          <p:grpSpPr>
            <a:xfrm>
              <a:off x="1880719" y="847050"/>
              <a:ext cx="1986456" cy="1597750"/>
              <a:chOff x="1839312" y="1542375"/>
              <a:chExt cx="1566041" cy="8750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4AB7AB7-107B-5646-B8D4-9F61DB2617EF}"/>
                  </a:ext>
                </a:extLst>
              </p:cNvPr>
              <p:cNvSpPr/>
              <p:nvPr/>
            </p:nvSpPr>
            <p:spPr>
              <a:xfrm>
                <a:off x="2490953" y="1542375"/>
                <a:ext cx="914400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357D73E1-38C6-BC43-9078-A7837FCC2BF1}"/>
                  </a:ext>
                </a:extLst>
              </p:cNvPr>
              <p:cNvSpPr/>
              <p:nvPr/>
            </p:nvSpPr>
            <p:spPr>
              <a:xfrm flipH="1">
                <a:off x="1839312" y="1542375"/>
                <a:ext cx="651639" cy="875004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2E2C4B2-DD05-FA47-9D22-8907117933C0}"/>
                </a:ext>
              </a:extLst>
            </p:cNvPr>
            <p:cNvGrpSpPr/>
            <p:nvPr/>
          </p:nvGrpSpPr>
          <p:grpSpPr>
            <a:xfrm flipV="1">
              <a:off x="2132965" y="4214563"/>
              <a:ext cx="1734209" cy="1424960"/>
              <a:chOff x="1839312" y="1542375"/>
              <a:chExt cx="1566041" cy="175000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B120C1-C4D1-A344-AD60-5FF78A8B931C}"/>
                  </a:ext>
                </a:extLst>
              </p:cNvPr>
              <p:cNvSpPr/>
              <p:nvPr/>
            </p:nvSpPr>
            <p:spPr>
              <a:xfrm>
                <a:off x="2490953" y="1542375"/>
                <a:ext cx="914400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7756CCD5-9730-254C-85BD-06B981522F29}"/>
                  </a:ext>
                </a:extLst>
              </p:cNvPr>
              <p:cNvSpPr/>
              <p:nvPr/>
            </p:nvSpPr>
            <p:spPr>
              <a:xfrm flipH="1">
                <a:off x="1839312" y="1542375"/>
                <a:ext cx="651639" cy="875004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B416503-B157-CA41-B83B-F58009267F8A}"/>
                  </a:ext>
                </a:extLst>
              </p:cNvPr>
              <p:cNvSpPr/>
              <p:nvPr/>
            </p:nvSpPr>
            <p:spPr>
              <a:xfrm>
                <a:off x="1839312" y="2417379"/>
                <a:ext cx="1566041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8F8A3-DD55-7D47-977B-775A94DB46C6}"/>
                </a:ext>
              </a:extLst>
            </p:cNvPr>
            <p:cNvSpPr txBox="1"/>
            <p:nvPr/>
          </p:nvSpPr>
          <p:spPr>
            <a:xfrm rot="5400000">
              <a:off x="949247" y="3147253"/>
              <a:ext cx="1132736" cy="3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OLIVE STREET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4BF047-7033-2744-987F-4428D4BB19E1}"/>
                </a:ext>
              </a:extLst>
            </p:cNvPr>
            <p:cNvSpPr/>
            <p:nvPr/>
          </p:nvSpPr>
          <p:spPr>
            <a:xfrm rot="5400000">
              <a:off x="2075073" y="2344974"/>
              <a:ext cx="1597751" cy="1986458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REGISTRATION</a:t>
              </a:r>
            </a:p>
            <a:p>
              <a:pPr algn="ctr"/>
              <a:r>
                <a:rPr lang="en-US" sz="9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 VICTORY PARK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AB330E-7A40-9D45-B15D-8FD85C6F63C9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2" name="Content Placeholder 5">
              <a:extLst>
                <a:ext uri="{FF2B5EF4-FFF2-40B4-BE49-F238E27FC236}">
                  <a16:creationId xmlns:a16="http://schemas.microsoft.com/office/drawing/2014/main" id="{D4F6F7C9-18E7-D84B-8900-46A89AD49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435F8EFF-1C63-F54D-ABFD-F482DC20FD99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4ABCDE-798C-1547-BB25-A9CD50880BD7}"/>
              </a:ext>
            </a:extLst>
          </p:cNvPr>
          <p:cNvSpPr/>
          <p:nvPr/>
        </p:nvSpPr>
        <p:spPr>
          <a:xfrm>
            <a:off x="4087906" y="1123042"/>
            <a:ext cx="76020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LUGGAGE DROP: </a:t>
            </a: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recommend you drop off your luggage in your hotel room before going to the meeting. </a:t>
            </a:r>
          </a:p>
          <a:p>
            <a:pPr marL="457200" indent="-457200">
              <a:buClr>
                <a:srgbClr val="7030A0"/>
              </a:buClr>
              <a:buFont typeface="Wingdings" pitchFamily="2" charset="2"/>
              <a:buChar char="§"/>
            </a:pP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7030A0"/>
              </a:buClr>
            </a:pPr>
            <a:r>
              <a:rPr lang="en-US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must bring your luggage to the American Airlines Center, there will be a complimentary Luggage Drop available at the South Entrance. </a:t>
            </a:r>
          </a:p>
          <a:p>
            <a:pPr marL="457200" indent="-457200">
              <a:buClr>
                <a:srgbClr val="7030A0"/>
              </a:buClr>
              <a:buFont typeface="Wingdings" pitchFamily="2" charset="2"/>
              <a:buChar char="§"/>
            </a:pP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luggage left is at your own risk.  WSB does not assume any liability for lost/stolen luggage. 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DD8E61-0BB2-9046-A6D0-D28BE99A83D0}"/>
              </a:ext>
            </a:extLst>
          </p:cNvPr>
          <p:cNvGrpSpPr/>
          <p:nvPr/>
        </p:nvGrpSpPr>
        <p:grpSpPr>
          <a:xfrm>
            <a:off x="1133963" y="4916117"/>
            <a:ext cx="1555345" cy="686349"/>
            <a:chOff x="3445934" y="-846667"/>
            <a:chExt cx="1016000" cy="52224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DFFBF3-73DF-3840-82CC-8118E2D83746}"/>
                </a:ext>
              </a:extLst>
            </p:cNvPr>
            <p:cNvSpPr/>
            <p:nvPr/>
          </p:nvSpPr>
          <p:spPr>
            <a:xfrm rot="21397829">
              <a:off x="3445934" y="-846667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606DB3-92A5-8949-B101-892FB21F00A9}"/>
                </a:ext>
              </a:extLst>
            </p:cNvPr>
            <p:cNvSpPr/>
            <p:nvPr/>
          </p:nvSpPr>
          <p:spPr>
            <a:xfrm rot="21584010">
              <a:off x="3445934" y="-827810"/>
              <a:ext cx="1016000" cy="50338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77D43BF-C2D4-F845-9BCE-1DCA4B02777B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 INFO</a:t>
            </a:r>
          </a:p>
        </p:txBody>
      </p:sp>
    </p:spTree>
    <p:extLst>
      <p:ext uri="{BB962C8B-B14F-4D97-AF65-F5344CB8AC3E}">
        <p14:creationId xmlns:p14="http://schemas.microsoft.com/office/powerpoint/2010/main" val="31162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325413-1DA0-A741-A88E-988CA0BC494C}"/>
              </a:ext>
            </a:extLst>
          </p:cNvPr>
          <p:cNvSpPr/>
          <p:nvPr/>
        </p:nvSpPr>
        <p:spPr>
          <a:xfrm>
            <a:off x="291038" y="1276814"/>
            <a:ext cx="11900961" cy="51693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4D6D5B-EA53-A445-ABDC-8CB53AAE5322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304AF875-DFA5-C242-BF22-9486F543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D772FF0A-97D2-414C-B223-16A8B114CF2A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16C96B-FA6E-8B41-98ED-E376930D9150}"/>
              </a:ext>
            </a:extLst>
          </p:cNvPr>
          <p:cNvSpPr txBox="1"/>
          <p:nvPr/>
        </p:nvSpPr>
        <p:spPr>
          <a:xfrm>
            <a:off x="372383" y="1536174"/>
            <a:ext cx="11819617" cy="404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2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Children’s Policy</a:t>
            </a:r>
            <a:r>
              <a:rPr lang="en-US" sz="4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(Workshop / General Sessions)</a:t>
            </a: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lnSpc>
                <a:spcPts val="52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they need a seat, wristband is required</a:t>
            </a:r>
          </a:p>
          <a:p>
            <a:pPr marL="1028700" lvl="1" indent="-571500">
              <a:lnSpc>
                <a:spcPts val="52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 security will maintain policy</a:t>
            </a:r>
          </a:p>
          <a:p>
            <a:pPr marL="1028700" lvl="1" indent="-571500">
              <a:lnSpc>
                <a:spcPts val="5200"/>
              </a:lnSpc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Strollers to be checked into Guest Services booths on concourse level</a:t>
            </a:r>
          </a:p>
          <a:p>
            <a:pPr marL="1028700" lvl="1" indent="-571500">
              <a:lnSpc>
                <a:spcPts val="5200"/>
              </a:lnSpc>
              <a:buClr>
                <a:srgbClr val="7030A0"/>
              </a:buClr>
              <a:buFont typeface="Wingdings" pitchFamily="2" charset="2"/>
              <a:buChar char="§"/>
            </a:pPr>
            <a:endParaRPr lang="en-US" sz="4000" b="1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3D376-9634-0D4E-A934-06F8AC43EBD3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 INFO</a:t>
            </a:r>
          </a:p>
        </p:txBody>
      </p:sp>
    </p:spTree>
    <p:extLst>
      <p:ext uri="{BB962C8B-B14F-4D97-AF65-F5344CB8AC3E}">
        <p14:creationId xmlns:p14="http://schemas.microsoft.com/office/powerpoint/2010/main" val="40750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E296F3-4A47-5347-99D0-6A905FA4EB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3A828D-11AF-9D43-8321-1CC77622BF93}"/>
              </a:ext>
            </a:extLst>
          </p:cNvPr>
          <p:cNvSpPr txBox="1"/>
          <p:nvPr/>
        </p:nvSpPr>
        <p:spPr>
          <a:xfrm>
            <a:off x="3769443" y="1792612"/>
            <a:ext cx="84225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color wristband for all seating</a:t>
            </a:r>
          </a:p>
          <a:p>
            <a:pPr lvl="1">
              <a:buClr>
                <a:srgbClr val="7030A0"/>
              </a:buClr>
            </a:pPr>
            <a:r>
              <a:rPr lang="en-US" sz="3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seating chart for CEO sections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1264DB-0819-F04C-8E23-8E08330327DE}"/>
              </a:ext>
            </a:extLst>
          </p:cNvPr>
          <p:cNvGrpSpPr/>
          <p:nvPr/>
        </p:nvGrpSpPr>
        <p:grpSpPr>
          <a:xfrm rot="16200000">
            <a:off x="-1276596" y="2254452"/>
            <a:ext cx="6322636" cy="3513137"/>
            <a:chOff x="662151" y="146184"/>
            <a:chExt cx="11219977" cy="623431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8C958E-533B-A24E-9EC8-2857A9BF3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98"/>
            <a:stretch/>
          </p:blipFill>
          <p:spPr>
            <a:xfrm>
              <a:off x="4056993" y="146184"/>
              <a:ext cx="7825135" cy="623431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D5FF7C-799A-144D-AB37-43230322D318}"/>
                </a:ext>
              </a:extLst>
            </p:cNvPr>
            <p:cNvSpPr/>
            <p:nvPr/>
          </p:nvSpPr>
          <p:spPr>
            <a:xfrm>
              <a:off x="662151" y="146185"/>
              <a:ext cx="3394842" cy="6234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2B01C9-462F-B94E-91E3-1DF9518CBCEE}"/>
                </a:ext>
              </a:extLst>
            </p:cNvPr>
            <p:cNvGrpSpPr/>
            <p:nvPr/>
          </p:nvGrpSpPr>
          <p:grpSpPr>
            <a:xfrm>
              <a:off x="1880719" y="847050"/>
              <a:ext cx="1986456" cy="1597750"/>
              <a:chOff x="1839312" y="1542375"/>
              <a:chExt cx="1566041" cy="8750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4AB7AB7-107B-5646-B8D4-9F61DB2617EF}"/>
                  </a:ext>
                </a:extLst>
              </p:cNvPr>
              <p:cNvSpPr/>
              <p:nvPr/>
            </p:nvSpPr>
            <p:spPr>
              <a:xfrm>
                <a:off x="2490953" y="1542375"/>
                <a:ext cx="914400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ight Triangle 23">
                <a:extLst>
                  <a:ext uri="{FF2B5EF4-FFF2-40B4-BE49-F238E27FC236}">
                    <a16:creationId xmlns:a16="http://schemas.microsoft.com/office/drawing/2014/main" id="{357D73E1-38C6-BC43-9078-A7837FCC2BF1}"/>
                  </a:ext>
                </a:extLst>
              </p:cNvPr>
              <p:cNvSpPr/>
              <p:nvPr/>
            </p:nvSpPr>
            <p:spPr>
              <a:xfrm flipH="1">
                <a:off x="1839312" y="1542375"/>
                <a:ext cx="651639" cy="875004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2E2C4B2-DD05-FA47-9D22-8907117933C0}"/>
                </a:ext>
              </a:extLst>
            </p:cNvPr>
            <p:cNvGrpSpPr/>
            <p:nvPr/>
          </p:nvGrpSpPr>
          <p:grpSpPr>
            <a:xfrm flipV="1">
              <a:off x="2132965" y="4214563"/>
              <a:ext cx="1734209" cy="1424960"/>
              <a:chOff x="1839312" y="1542375"/>
              <a:chExt cx="1566041" cy="175000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B120C1-C4D1-A344-AD60-5FF78A8B931C}"/>
                  </a:ext>
                </a:extLst>
              </p:cNvPr>
              <p:cNvSpPr/>
              <p:nvPr/>
            </p:nvSpPr>
            <p:spPr>
              <a:xfrm>
                <a:off x="2490953" y="1542375"/>
                <a:ext cx="914400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id="{7756CCD5-9730-254C-85BD-06B981522F29}"/>
                  </a:ext>
                </a:extLst>
              </p:cNvPr>
              <p:cNvSpPr/>
              <p:nvPr/>
            </p:nvSpPr>
            <p:spPr>
              <a:xfrm flipH="1">
                <a:off x="1839312" y="1542375"/>
                <a:ext cx="651639" cy="875004"/>
              </a:xfrm>
              <a:prstGeom prst="rtTriangl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B416503-B157-CA41-B83B-F58009267F8A}"/>
                  </a:ext>
                </a:extLst>
              </p:cNvPr>
              <p:cNvSpPr/>
              <p:nvPr/>
            </p:nvSpPr>
            <p:spPr>
              <a:xfrm>
                <a:off x="1839312" y="2417379"/>
                <a:ext cx="1566041" cy="87500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8F8A3-DD55-7D47-977B-775A94DB46C6}"/>
                </a:ext>
              </a:extLst>
            </p:cNvPr>
            <p:cNvSpPr txBox="1"/>
            <p:nvPr/>
          </p:nvSpPr>
          <p:spPr>
            <a:xfrm rot="5400000">
              <a:off x="949247" y="3147253"/>
              <a:ext cx="1132736" cy="32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OLIVE STREET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4BF047-7033-2744-987F-4428D4BB19E1}"/>
                </a:ext>
              </a:extLst>
            </p:cNvPr>
            <p:cNvSpPr/>
            <p:nvPr/>
          </p:nvSpPr>
          <p:spPr>
            <a:xfrm rot="5400000">
              <a:off x="2075073" y="2344974"/>
              <a:ext cx="1597751" cy="1986458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REGISTRATION</a:t>
              </a:r>
            </a:p>
            <a:p>
              <a:pPr algn="ctr"/>
              <a:r>
                <a:rPr lang="en-US" sz="900" b="1" dirty="0">
                  <a:solidFill>
                    <a:schemeClr val="accent5">
                      <a:lumMod val="50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 VICTORY PARK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AB330E-7A40-9D45-B15D-8FD85C6F63C9}"/>
              </a:ext>
            </a:extLst>
          </p:cNvPr>
          <p:cNvGrpSpPr/>
          <p:nvPr/>
        </p:nvGrpSpPr>
        <p:grpSpPr>
          <a:xfrm>
            <a:off x="291039" y="244599"/>
            <a:ext cx="1912132" cy="962055"/>
            <a:chOff x="309872" y="-58036"/>
            <a:chExt cx="2639710" cy="1328123"/>
          </a:xfrm>
        </p:grpSpPr>
        <p:pic>
          <p:nvPicPr>
            <p:cNvPr id="12" name="Content Placeholder 5">
              <a:extLst>
                <a:ext uri="{FF2B5EF4-FFF2-40B4-BE49-F238E27FC236}">
                  <a16:creationId xmlns:a16="http://schemas.microsoft.com/office/drawing/2014/main" id="{D4F6F7C9-18E7-D84B-8900-46A89AD49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872" y="-58036"/>
              <a:ext cx="2639710" cy="1087309"/>
            </a:xfrm>
            <a:prstGeom prst="rect">
              <a:avLst/>
            </a:prstGeom>
          </p:spPr>
        </p:pic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435F8EFF-1C63-F54D-ABFD-F482DC20FD99}"/>
                </a:ext>
              </a:extLst>
            </p:cNvPr>
            <p:cNvSpPr/>
            <p:nvPr/>
          </p:nvSpPr>
          <p:spPr>
            <a:xfrm flipV="1">
              <a:off x="422168" y="1039235"/>
              <a:ext cx="2527413" cy="23085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4" name="Picture 33" descr="A black sign with white text&#10;&#10;Description automatically generated">
            <a:extLst>
              <a:ext uri="{FF2B5EF4-FFF2-40B4-BE49-F238E27FC236}">
                <a16:creationId xmlns:a16="http://schemas.microsoft.com/office/drawing/2014/main" id="{BB784E3E-5E5D-1F4C-8A8F-CCFC808E1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5245">
            <a:off x="9944345" y="4294541"/>
            <a:ext cx="1986518" cy="19865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E4CAC6B-7CE3-484D-AEA5-612FD5CE6C98}"/>
              </a:ext>
            </a:extLst>
          </p:cNvPr>
          <p:cNvSpPr txBox="1"/>
          <p:nvPr/>
        </p:nvSpPr>
        <p:spPr>
          <a:xfrm>
            <a:off x="3769442" y="3679461"/>
            <a:ext cx="842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7030A0"/>
              </a:buClr>
              <a:buFont typeface="Wingdings" pitchFamily="2" charset="2"/>
              <a:buChar char="§"/>
            </a:pP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your Campaign Pin!</a:t>
            </a:r>
            <a:endParaRPr lang="en-US" sz="4000" i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2F4155-B043-3C41-83B1-C8194F4F66A2}"/>
              </a:ext>
            </a:extLst>
          </p:cNvPr>
          <p:cNvSpPr txBox="1"/>
          <p:nvPr/>
        </p:nvSpPr>
        <p:spPr>
          <a:xfrm>
            <a:off x="2203170" y="260612"/>
            <a:ext cx="1020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GENERAL INFO</a:t>
            </a:r>
          </a:p>
        </p:txBody>
      </p:sp>
    </p:spTree>
    <p:extLst>
      <p:ext uri="{BB962C8B-B14F-4D97-AF65-F5344CB8AC3E}">
        <p14:creationId xmlns:p14="http://schemas.microsoft.com/office/powerpoint/2010/main" val="26836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51266</TotalTime>
  <Words>444</Words>
  <Application>Microsoft Macintosh PowerPoint</Application>
  <PresentationFormat>Widescreen</PresentationFormat>
  <Paragraphs>150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ARCENA</vt:lpstr>
      <vt:lpstr>Arial</vt:lpstr>
      <vt:lpstr>Arial Black</vt:lpstr>
      <vt:lpstr>Arial Narrow</vt:lpstr>
      <vt:lpstr>Calibri</vt:lpstr>
      <vt:lpstr>Calibri Light</vt:lpstr>
      <vt:lpstr>Roboto</vt:lpstr>
      <vt:lpstr>TwCenMT-Condensed</vt:lpstr>
      <vt:lpstr>TwCenMT-CondensedBold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Yee</dc:creator>
  <cp:lastModifiedBy>Justin Yee</cp:lastModifiedBy>
  <cp:revision>263</cp:revision>
  <dcterms:created xsi:type="dcterms:W3CDTF">2018-11-27T14:21:51Z</dcterms:created>
  <dcterms:modified xsi:type="dcterms:W3CDTF">2019-07-16T18:20:52Z</dcterms:modified>
</cp:coreProperties>
</file>